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52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6"/>
  </p:normalViewPr>
  <p:slideViewPr>
    <p:cSldViewPr snapToGrid="0">
      <p:cViewPr varScale="1">
        <p:scale>
          <a:sx n="98" d="100"/>
          <a:sy n="98" d="100"/>
        </p:scale>
        <p:origin x="10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B1E23-C07C-995C-8C41-81158F7E8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98713C-069A-C837-E11F-39AC8D708F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CC6C49-EB1F-BCAE-4C60-70AABC3F8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110C-4690-DD4C-BF4C-4BFD568F81CD}" type="datetimeFigureOut">
              <a:rPr lang="en-US" smtClean="0"/>
              <a:t>6/19/25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72493-96AD-38D6-2A38-723281881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A88B3-D238-1193-590B-AABD47078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BCE-3D34-8F4F-8F49-9C059229F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729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E9B83-8E20-8009-F5E4-C23CA5E67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E82435-03ED-A029-0908-F5BFBBA06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1EF5E-F0EC-7673-8B4B-C57E646E1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110C-4690-DD4C-BF4C-4BFD568F81CD}" type="datetimeFigureOut">
              <a:rPr lang="en-US" smtClean="0"/>
              <a:t>6/19/25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2CAC3-26EF-296E-3163-A26270DAC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E3BB6-3833-1679-CFB7-8F1414F47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BCE-3D34-8F4F-8F49-9C059229F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97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5F7B23-CD05-2437-C8C6-48FF286191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101033-B0C0-7D6F-D912-F4468CE9AB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6BB1E-9E76-6D25-EDB0-38805363D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110C-4690-DD4C-BF4C-4BFD568F81CD}" type="datetimeFigureOut">
              <a:rPr lang="en-US" smtClean="0"/>
              <a:t>6/19/25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7461D-5A9C-966C-FC8F-EAF105E91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8BFF2-3A03-97BB-AF5E-6AB228495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BCE-3D34-8F4F-8F49-9C059229F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56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A53F2-0E3D-A05A-BAD0-E8E5D1A25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F6B9B-47A8-9F68-4286-1AB38EFA5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89C58-FB25-2F42-D673-0E0950FEE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110C-4690-DD4C-BF4C-4BFD568F81CD}" type="datetimeFigureOut">
              <a:rPr lang="en-US" smtClean="0"/>
              <a:t>6/19/25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47590-9667-0F6C-5F63-1E8A0DBC0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7775A-FDC9-FBAB-A62D-4A1B20DA7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BCE-3D34-8F4F-8F49-9C059229F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693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8AF4E-E3E3-337F-2422-810BBD081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9431EE-4180-82E1-9575-1E6436D34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BA956-5B37-42D9-8A77-D0D25DEF0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110C-4690-DD4C-BF4C-4BFD568F81CD}" type="datetimeFigureOut">
              <a:rPr lang="en-US" smtClean="0"/>
              <a:t>6/19/25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A1EEB-92AF-0FAD-73C7-4CFCB63D8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87A9E-DD78-A5AB-47A9-404268B70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BCE-3D34-8F4F-8F49-9C059229F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72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29EF3-208B-84E2-DF2B-0EC216265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8E8D5-BB77-041C-7142-36052EF886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5078D0-EB21-E22A-05E6-D6914D2A3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EC84FA-A4F8-8FDB-9543-15372E7C0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110C-4690-DD4C-BF4C-4BFD568F81CD}" type="datetimeFigureOut">
              <a:rPr lang="en-US" smtClean="0"/>
              <a:t>6/19/25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A0C72C-D60E-0C94-5B7E-D755A3100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6CB1FE-CE71-6E76-BF25-79A7F558E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BCE-3D34-8F4F-8F49-9C059229F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90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FB67F-05D6-40A6-520B-056EE12D8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7066FF-FF31-50A7-E261-54A134821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27AADB-C35B-BA19-31F7-7A83DADC9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5AB387-7E16-D5AD-9A6F-B04300E894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BD5720-9ADC-058E-47D3-68893BEE6A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FD47E-A12A-9A86-8360-DAB0B910F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110C-4690-DD4C-BF4C-4BFD568F81CD}" type="datetimeFigureOut">
              <a:rPr lang="en-US" smtClean="0"/>
              <a:t>6/19/25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7B1B2B-8DA9-1A86-0C3D-6CEC896A3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5C08DA-6F48-3EF2-58C7-9EE09C3DE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BCE-3D34-8F4F-8F49-9C059229F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37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8DB20-B169-3739-A733-50C633AD8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DF9316-457C-BF1B-2D72-9A4062C18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110C-4690-DD4C-BF4C-4BFD568F81CD}" type="datetimeFigureOut">
              <a:rPr lang="en-US" smtClean="0"/>
              <a:t>6/19/25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EDA1CD-3425-A846-4A46-5C2235079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373220-88FB-6FC5-D4F2-805E8D345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BCE-3D34-8F4F-8F49-9C059229F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7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9ADD4F-9B58-AF5F-6BA0-A2CBF61DE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110C-4690-DD4C-BF4C-4BFD568F81CD}" type="datetimeFigureOut">
              <a:rPr lang="en-US" smtClean="0"/>
              <a:t>6/19/25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FA7C0A-D588-F6B4-3DDD-4528831E1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1723D-0E34-3654-F857-D8815BBE2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BCE-3D34-8F4F-8F49-9C059229F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4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ADA20-A947-DB55-F991-BDE06E415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AC20D-5185-5CE9-23E1-D59CFA5A9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ACE91B-D55E-BDC2-8BAC-5CFEBC85E4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63B1C9-1FFD-1239-BE69-6A12F486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110C-4690-DD4C-BF4C-4BFD568F81CD}" type="datetimeFigureOut">
              <a:rPr lang="en-US" smtClean="0"/>
              <a:t>6/19/25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2A600-883F-53B1-C3B9-0948379AC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4C74A-CB3A-2326-AA60-DC50C8189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BCE-3D34-8F4F-8F49-9C059229F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37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5457B-53A5-9C68-F29F-67085C0C1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46849B-C0B7-407B-86EB-70780EBEBF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4F9A35-DD07-8E85-3BBF-5A8320C508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732296-68FD-54E2-97E9-D3F43586E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110C-4690-DD4C-BF4C-4BFD568F81CD}" type="datetimeFigureOut">
              <a:rPr lang="en-US" smtClean="0"/>
              <a:t>6/19/25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7923D9-5167-1597-422F-DABF8CFF4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4908D2-5DB4-922E-8883-38AD025DD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BCE-3D34-8F4F-8F49-9C059229F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72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048AD7-F55C-E990-48D9-8A88781D5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F072AF-577D-A44C-8FCF-9BFB5FF4A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E99DD-E276-9613-CCD5-2491E7585B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57110C-4690-DD4C-BF4C-4BFD568F81CD}" type="datetimeFigureOut">
              <a:rPr lang="en-US" smtClean="0"/>
              <a:t>6/19/25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E9B68-6F2B-03FB-1350-F95E389901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994CE-6BF8-9A18-AAC4-6FC4D6A28A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AFBBCE-3D34-8F4F-8F49-9C059229F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45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C3A06F-4A97-D84C-BAF7-61DFD4ED2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97"/>
            <a:ext cx="10515600" cy="1325563"/>
          </a:xfrm>
        </p:spPr>
        <p:txBody>
          <a:bodyPr/>
          <a:lstStyle/>
          <a:p>
            <a:r>
              <a:rPr lang="tr-TR" dirty="0"/>
              <a:t>İnsan hakları göstergeleri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A451F416-83D4-D14F-A942-F5D603EDCDD2}"/>
              </a:ext>
            </a:extLst>
          </p:cNvPr>
          <p:cNvGrpSpPr/>
          <p:nvPr/>
        </p:nvGrpSpPr>
        <p:grpSpPr>
          <a:xfrm>
            <a:off x="497541" y="1210235"/>
            <a:ext cx="11456894" cy="5624048"/>
            <a:chOff x="563657" y="836712"/>
            <a:chExt cx="8136903" cy="5256584"/>
          </a:xfrm>
        </p:grpSpPr>
        <p:sp>
          <p:nvSpPr>
            <p:cNvPr id="5" name="Rounded Rectangle 3">
              <a:extLst>
                <a:ext uri="{FF2B5EF4-FFF2-40B4-BE49-F238E27FC236}">
                  <a16:creationId xmlns:a16="http://schemas.microsoft.com/office/drawing/2014/main" id="{D783B751-7033-E84B-AA5F-0C2516D31DE5}"/>
                </a:ext>
              </a:extLst>
            </p:cNvPr>
            <p:cNvSpPr/>
            <p:nvPr/>
          </p:nvSpPr>
          <p:spPr>
            <a:xfrm>
              <a:off x="563657" y="836712"/>
              <a:ext cx="2376264" cy="43204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Devlet yükümlülükleri</a:t>
              </a:r>
            </a:p>
          </p:txBody>
        </p:sp>
        <p:sp>
          <p:nvSpPr>
            <p:cNvPr id="6" name="Rounded Rectangle 4">
              <a:extLst>
                <a:ext uri="{FF2B5EF4-FFF2-40B4-BE49-F238E27FC236}">
                  <a16:creationId xmlns:a16="http://schemas.microsoft.com/office/drawing/2014/main" id="{1B29FCF9-6043-DC40-8881-21E9CAD3AB91}"/>
                </a:ext>
              </a:extLst>
            </p:cNvPr>
            <p:cNvSpPr/>
            <p:nvPr/>
          </p:nvSpPr>
          <p:spPr>
            <a:xfrm>
              <a:off x="3395772" y="836712"/>
              <a:ext cx="1944216" cy="43204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Gösterge grupları</a:t>
              </a:r>
            </a:p>
          </p:txBody>
        </p:sp>
        <p:sp>
          <p:nvSpPr>
            <p:cNvPr id="7" name="Rounded Rectangle 5">
              <a:extLst>
                <a:ext uri="{FF2B5EF4-FFF2-40B4-BE49-F238E27FC236}">
                  <a16:creationId xmlns:a16="http://schemas.microsoft.com/office/drawing/2014/main" id="{0A90CAD9-FE78-904A-97F1-5273FFCACEC7}"/>
                </a:ext>
              </a:extLst>
            </p:cNvPr>
            <p:cNvSpPr/>
            <p:nvPr/>
          </p:nvSpPr>
          <p:spPr>
            <a:xfrm>
              <a:off x="5748233" y="836712"/>
              <a:ext cx="2664296" cy="43204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Atılması gereken adımlar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892D10AF-286E-BC4B-877B-F1254C3FDB62}"/>
                </a:ext>
              </a:extLst>
            </p:cNvPr>
            <p:cNvCxnSpPr>
              <a:stCxn id="5" idx="3"/>
            </p:cNvCxnSpPr>
            <p:nvPr/>
          </p:nvCxnSpPr>
          <p:spPr>
            <a:xfrm>
              <a:off x="2939921" y="1052736"/>
              <a:ext cx="648072" cy="0"/>
            </a:xfrm>
            <a:prstGeom prst="straightConnector1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9">
              <a:extLst>
                <a:ext uri="{FF2B5EF4-FFF2-40B4-BE49-F238E27FC236}">
                  <a16:creationId xmlns:a16="http://schemas.microsoft.com/office/drawing/2014/main" id="{C643E2F5-7A8F-E94C-9D73-3865B3A31DF8}"/>
                </a:ext>
              </a:extLst>
            </p:cNvPr>
            <p:cNvCxnSpPr>
              <a:stCxn id="6" idx="3"/>
            </p:cNvCxnSpPr>
            <p:nvPr/>
          </p:nvCxnSpPr>
          <p:spPr>
            <a:xfrm>
              <a:off x="5339988" y="1052736"/>
              <a:ext cx="624269" cy="0"/>
            </a:xfrm>
            <a:prstGeom prst="straightConnector1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Striped Right Arrow 15">
              <a:extLst>
                <a:ext uri="{FF2B5EF4-FFF2-40B4-BE49-F238E27FC236}">
                  <a16:creationId xmlns:a16="http://schemas.microsoft.com/office/drawing/2014/main" id="{660F8E6D-82D0-7249-B3B8-D3D936BDE5FF}"/>
                </a:ext>
              </a:extLst>
            </p:cNvPr>
            <p:cNvSpPr/>
            <p:nvPr/>
          </p:nvSpPr>
          <p:spPr>
            <a:xfrm>
              <a:off x="635666" y="1412776"/>
              <a:ext cx="2304255" cy="1296144"/>
            </a:xfrm>
            <a:prstGeom prst="striped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Saygı gösterme</a:t>
              </a:r>
            </a:p>
          </p:txBody>
        </p:sp>
        <p:sp>
          <p:nvSpPr>
            <p:cNvPr id="11" name="Striped Right Arrow 16">
              <a:extLst>
                <a:ext uri="{FF2B5EF4-FFF2-40B4-BE49-F238E27FC236}">
                  <a16:creationId xmlns:a16="http://schemas.microsoft.com/office/drawing/2014/main" id="{76609167-F414-B447-97D1-115631673492}"/>
                </a:ext>
              </a:extLst>
            </p:cNvPr>
            <p:cNvSpPr/>
            <p:nvPr/>
          </p:nvSpPr>
          <p:spPr>
            <a:xfrm>
              <a:off x="635666" y="2719907"/>
              <a:ext cx="2304255" cy="1296144"/>
            </a:xfrm>
            <a:prstGeom prst="stripedRightArrow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Koruma</a:t>
              </a:r>
            </a:p>
          </p:txBody>
        </p:sp>
        <p:sp>
          <p:nvSpPr>
            <p:cNvPr id="12" name="Striped Right Arrow 17">
              <a:extLst>
                <a:ext uri="{FF2B5EF4-FFF2-40B4-BE49-F238E27FC236}">
                  <a16:creationId xmlns:a16="http://schemas.microsoft.com/office/drawing/2014/main" id="{CD565BE6-AD95-A448-B1C5-0BFE52F80214}"/>
                </a:ext>
              </a:extLst>
            </p:cNvPr>
            <p:cNvSpPr/>
            <p:nvPr/>
          </p:nvSpPr>
          <p:spPr>
            <a:xfrm>
              <a:off x="635666" y="4022003"/>
              <a:ext cx="2405283" cy="1495230"/>
            </a:xfrm>
            <a:prstGeom prst="stripedRight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600" dirty="0"/>
                <a:t>Ortam yaratma ve hizmet verme</a:t>
              </a:r>
            </a:p>
          </p:txBody>
        </p:sp>
        <p:sp>
          <p:nvSpPr>
            <p:cNvPr id="13" name="Striped Right Arrow 18">
              <a:extLst>
                <a:ext uri="{FF2B5EF4-FFF2-40B4-BE49-F238E27FC236}">
                  <a16:creationId xmlns:a16="http://schemas.microsoft.com/office/drawing/2014/main" id="{916054D5-7177-7A40-8100-36754C5CCBAB}"/>
                </a:ext>
              </a:extLst>
            </p:cNvPr>
            <p:cNvSpPr/>
            <p:nvPr/>
          </p:nvSpPr>
          <p:spPr>
            <a:xfrm>
              <a:off x="3016967" y="1412776"/>
              <a:ext cx="2419131" cy="1296144"/>
            </a:xfrm>
            <a:prstGeom prst="striped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Yapısal göstergeler</a:t>
              </a:r>
            </a:p>
          </p:txBody>
        </p:sp>
        <p:sp>
          <p:nvSpPr>
            <p:cNvPr id="14" name="Striped Right Arrow 19">
              <a:extLst>
                <a:ext uri="{FF2B5EF4-FFF2-40B4-BE49-F238E27FC236}">
                  <a16:creationId xmlns:a16="http://schemas.microsoft.com/office/drawing/2014/main" id="{66049A04-2AB4-3942-9CB6-80F75F274C0D}"/>
                </a:ext>
              </a:extLst>
            </p:cNvPr>
            <p:cNvSpPr/>
            <p:nvPr/>
          </p:nvSpPr>
          <p:spPr>
            <a:xfrm>
              <a:off x="3016966" y="2708920"/>
              <a:ext cx="2419132" cy="1296144"/>
            </a:xfrm>
            <a:prstGeom prst="stripedRightArrow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Süreç göstergeleri</a:t>
              </a:r>
            </a:p>
          </p:txBody>
        </p:sp>
        <p:sp>
          <p:nvSpPr>
            <p:cNvPr id="15" name="Striped Right Arrow 20">
              <a:extLst>
                <a:ext uri="{FF2B5EF4-FFF2-40B4-BE49-F238E27FC236}">
                  <a16:creationId xmlns:a16="http://schemas.microsoft.com/office/drawing/2014/main" id="{D08E79B7-B547-0D47-B8C9-142122757936}"/>
                </a:ext>
              </a:extLst>
            </p:cNvPr>
            <p:cNvSpPr/>
            <p:nvPr/>
          </p:nvSpPr>
          <p:spPr>
            <a:xfrm>
              <a:off x="3083937" y="4057452"/>
              <a:ext cx="2352161" cy="1495230"/>
            </a:xfrm>
            <a:prstGeom prst="stripedRight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Çıktı göstergeleri</a:t>
              </a:r>
            </a:p>
          </p:txBody>
        </p:sp>
        <p:sp>
          <p:nvSpPr>
            <p:cNvPr id="16" name="Flowchart: Document 21">
              <a:extLst>
                <a:ext uri="{FF2B5EF4-FFF2-40B4-BE49-F238E27FC236}">
                  <a16:creationId xmlns:a16="http://schemas.microsoft.com/office/drawing/2014/main" id="{1482352F-EDB5-6944-AFB0-F775917CE261}"/>
                </a:ext>
              </a:extLst>
            </p:cNvPr>
            <p:cNvSpPr/>
            <p:nvPr/>
          </p:nvSpPr>
          <p:spPr>
            <a:xfrm>
              <a:off x="5436097" y="1412776"/>
              <a:ext cx="3264463" cy="4680520"/>
            </a:xfrm>
            <a:prstGeom prst="flowChartDocumen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28600" lvl="0" indent="-228600">
                <a:buFont typeface="+mj-lt"/>
                <a:buAutoNum type="arabicPeriod"/>
              </a:pPr>
              <a:r>
                <a:rPr lang="tr-TR" sz="1400" dirty="0"/>
                <a:t>Önleme</a:t>
              </a:r>
              <a:r>
                <a:rPr lang="en-GB" sz="1400" dirty="0"/>
                <a:t> (</a:t>
              </a:r>
              <a:r>
                <a:rPr lang="tr-TR" sz="1400" dirty="0"/>
                <a:t>ihlal olmadan önleme, toplumu bilgilendirme ve insan haklarına saygılı bir kültür yaratma  amaçlı adımlar</a:t>
              </a:r>
              <a:r>
                <a:rPr lang="en-GB" sz="1400" dirty="0"/>
                <a:t>)</a:t>
              </a:r>
              <a:endParaRPr lang="tr-TR" sz="1400" dirty="0"/>
            </a:p>
            <a:p>
              <a:pPr marL="228600" lvl="0" indent="-228600">
                <a:buFont typeface="+mj-lt"/>
                <a:buAutoNum type="arabicPeriod"/>
              </a:pPr>
              <a:r>
                <a:rPr lang="tr-TR" sz="1400" dirty="0"/>
                <a:t>Müdahale ve koruma </a:t>
              </a:r>
              <a:r>
                <a:rPr lang="en-GB" sz="1400" dirty="0"/>
                <a:t>(</a:t>
              </a:r>
              <a:r>
                <a:rPr lang="tr-TR" sz="1400" dirty="0"/>
                <a:t>ihlal olur olmaz</a:t>
              </a:r>
              <a:r>
                <a:rPr lang="en-GB" sz="1400" dirty="0"/>
                <a:t>, </a:t>
              </a:r>
              <a:r>
                <a:rPr lang="tr-TR" sz="1400" dirty="0"/>
                <a:t>yasal, sosyal, psikolojik</a:t>
              </a:r>
              <a:r>
                <a:rPr lang="en-GB" sz="1400" dirty="0"/>
                <a:t>, e</a:t>
              </a:r>
              <a:r>
                <a:rPr lang="tr-TR" sz="1400" dirty="0"/>
                <a:t>k</a:t>
              </a:r>
              <a:r>
                <a:rPr lang="en-GB" sz="1400" dirty="0" err="1"/>
                <a:t>onomi</a:t>
              </a:r>
              <a:r>
                <a:rPr lang="tr-TR" sz="1400" dirty="0"/>
                <a:t>k alanda</a:t>
              </a:r>
              <a:r>
                <a:rPr lang="en-GB" sz="1400" dirty="0"/>
                <a:t> </a:t>
              </a:r>
              <a:r>
                <a:rPr lang="tr-TR" sz="1400" dirty="0"/>
                <a:t>insanları destekleyen adımlar</a:t>
              </a:r>
              <a:r>
                <a:rPr lang="en-GB" sz="1400" dirty="0"/>
                <a:t>)</a:t>
              </a:r>
              <a:endParaRPr lang="tr-TR" sz="1400" dirty="0"/>
            </a:p>
            <a:p>
              <a:pPr marL="228600" lvl="0" indent="-228600">
                <a:buFont typeface="+mj-lt"/>
                <a:buAutoNum type="arabicPeriod"/>
              </a:pPr>
              <a:r>
                <a:rPr lang="tr-TR" sz="1400" dirty="0"/>
                <a:t>Cezai ve cezai olmayan hesap verebilirlik </a:t>
              </a:r>
              <a:r>
                <a:rPr lang="en-GB" sz="1400" dirty="0"/>
                <a:t>(</a:t>
              </a:r>
              <a:r>
                <a:rPr lang="tr-TR" sz="1400" dirty="0"/>
                <a:t>ihlal edenlere ve ihlali önlemeyenlere kovuşturma, insan hakları ihlallerinin cezasız kalmamasını sağlama, adaletin yerine bulması için mağdura/hayatta kalana hakkının telafisi ve tazmini</a:t>
              </a:r>
              <a:r>
                <a:rPr lang="en-GB" sz="1400" dirty="0"/>
                <a:t>)</a:t>
              </a:r>
              <a:endParaRPr lang="tr-TR" sz="1400" dirty="0"/>
            </a:p>
            <a:p>
              <a:pPr marL="228600" indent="-228600">
                <a:buFont typeface="+mj-lt"/>
                <a:buAutoNum type="arabicPeriod"/>
              </a:pPr>
              <a:r>
                <a:rPr lang="tr-TR" sz="1400" dirty="0"/>
                <a:t>Rehabilitasyon </a:t>
              </a:r>
              <a:r>
                <a:rPr lang="en-GB" sz="1400" dirty="0"/>
                <a:t>(</a:t>
              </a:r>
              <a:r>
                <a:rPr lang="tr-TR" sz="1400" dirty="0"/>
                <a:t>mağdura/hayatta kalana bakım, </a:t>
              </a:r>
              <a:r>
                <a:rPr lang="tr-TR" sz="1400" dirty="0" err="1"/>
                <a:t>psikososyal</a:t>
              </a:r>
              <a:r>
                <a:rPr lang="tr-TR" sz="1400" dirty="0"/>
                <a:t> destek ve insanlık onuruna yaraşır hayat yaşaması için adımlar </a:t>
              </a:r>
              <a:r>
                <a:rPr lang="en-GB" sz="1400" dirty="0"/>
                <a:t>)</a:t>
              </a:r>
              <a:endParaRPr lang="tr-TR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0606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İnsan hakları göstergeleri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Adem Arkadaş-Thibert</dc:creator>
  <cp:lastModifiedBy>Adem Arkadaş-Thibert</cp:lastModifiedBy>
  <cp:revision>1</cp:revision>
  <dcterms:created xsi:type="dcterms:W3CDTF">2025-06-19T13:55:21Z</dcterms:created>
  <dcterms:modified xsi:type="dcterms:W3CDTF">2025-06-19T13:56:05Z</dcterms:modified>
</cp:coreProperties>
</file>